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91D-FECF-4D90-AC74-8690052AC268}" type="datetimeFigureOut">
              <a:rPr lang="es-MX" smtClean="0"/>
              <a:t>16/03/2015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1907E-F5A2-4E24-B1C5-7B0BE02EAF6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91D-FECF-4D90-AC74-8690052AC268}" type="datetimeFigureOut">
              <a:rPr lang="es-MX" smtClean="0"/>
              <a:t>16/03/2015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1907E-F5A2-4E24-B1C5-7B0BE02EAF6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91D-FECF-4D90-AC74-8690052AC268}" type="datetimeFigureOut">
              <a:rPr lang="es-MX" smtClean="0"/>
              <a:t>16/03/2015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1907E-F5A2-4E24-B1C5-7B0BE02EAF6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91D-FECF-4D90-AC74-8690052AC268}" type="datetimeFigureOut">
              <a:rPr lang="es-MX" smtClean="0"/>
              <a:t>16/03/2015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1907E-F5A2-4E24-B1C5-7B0BE02EAF6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91D-FECF-4D90-AC74-8690052AC268}" type="datetimeFigureOut">
              <a:rPr lang="es-MX" smtClean="0"/>
              <a:t>16/03/2015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1907E-F5A2-4E24-B1C5-7B0BE02EAF6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91D-FECF-4D90-AC74-8690052AC268}" type="datetimeFigureOut">
              <a:rPr lang="es-MX" smtClean="0"/>
              <a:t>16/03/2015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1907E-F5A2-4E24-B1C5-7B0BE02EAF6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91D-FECF-4D90-AC74-8690052AC268}" type="datetimeFigureOut">
              <a:rPr lang="es-MX" smtClean="0"/>
              <a:t>16/03/2015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1907E-F5A2-4E24-B1C5-7B0BE02EAF6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91D-FECF-4D90-AC74-8690052AC268}" type="datetimeFigureOut">
              <a:rPr lang="es-MX" smtClean="0"/>
              <a:t>16/03/2015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1907E-F5A2-4E24-B1C5-7B0BE02EAF6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91D-FECF-4D90-AC74-8690052AC268}" type="datetimeFigureOut">
              <a:rPr lang="es-MX" smtClean="0"/>
              <a:t>16/03/2015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1907E-F5A2-4E24-B1C5-7B0BE02EAF6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91D-FECF-4D90-AC74-8690052AC268}" type="datetimeFigureOut">
              <a:rPr lang="es-MX" smtClean="0"/>
              <a:t>16/03/2015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1907E-F5A2-4E24-B1C5-7B0BE02EAF6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91D-FECF-4D90-AC74-8690052AC268}" type="datetimeFigureOut">
              <a:rPr lang="es-MX" smtClean="0"/>
              <a:t>16/03/2015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1907E-F5A2-4E24-B1C5-7B0BE02EAF6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A391D-FECF-4D90-AC74-8690052AC268}" type="datetimeFigureOut">
              <a:rPr lang="es-MX" smtClean="0"/>
              <a:t>16/03/2015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1907E-F5A2-4E24-B1C5-7B0BE02EAF6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A391D-FECF-4D90-AC74-8690052AC268}" type="datetimeFigureOut">
              <a:rPr lang="es-MX" smtClean="0"/>
              <a:t>16/03/2015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D1907E-F5A2-4E24-B1C5-7B0BE02EAF6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="1" baseline="0" smtClean="0">
                <a:latin typeface="Calibri"/>
              </a:rPr>
              <a:t>FORO DE LA SOCIEDAD CIVIL UE- CELAC, 19 Y 20 DE MARZO, 2105</a:t>
            </a:r>
            <a:endParaRPr lang="es-MX" b="1" baseline="0" smtClean="0">
              <a:latin typeface="Times New Roman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s-MX" b="1" i="1" baseline="0" smtClean="0">
                <a:latin typeface="Calibri"/>
              </a:rPr>
              <a:t>La Cooperación al Desarrollo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="1" i="1" baseline="0" smtClean="0">
                <a:latin typeface="Calibri"/>
              </a:rPr>
              <a:t>Extractivismo la “nueva” cara del desarrollo</a:t>
            </a:r>
            <a:endParaRPr lang="es-MX" b="1" i="1" baseline="0" smtClean="0">
              <a:latin typeface="Times New Roman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aseline="0" smtClean="0">
                <a:latin typeface="Calibri"/>
              </a:rPr>
              <a:t>Dejar de lado acuerdos de cualquier denominación con contenido de libre comercio y protección de inversiones como el mecanismo que enmarca la integración y la cooperación.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aseline="0" smtClean="0">
                <a:latin typeface="Calibri"/>
              </a:rPr>
              <a:t>Judicializar, reprimir y castigar a las corporaciones transnacionales y sus beneficiarios reales que tengan prácticas especulativas, de elusión tributaria y cualquier otro mecanismo de saqueo de los recursos públicos.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aseline="0" smtClean="0">
                <a:latin typeface="Calibri"/>
              </a:rPr>
              <a:t>Superar el extractivismo en la orientación de la gran inversión y pasar a esquemas de diversificación productiva respetando la naturaleza y teniendo en cuenta el cambio climático.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aseline="0" smtClean="0">
                <a:latin typeface="Calibri"/>
              </a:rPr>
              <a:t>Preservar para los Estados la prestación de servicios y obras públicas que por su naturaleza están contrapuestos al interés de lucro empresarial como son la salud, la seguridad social, justicia, mega-infraestructura, etc. y que tienen más bien una función social y de bienestar general. Los esquemas de asociación público-privados y otras formas de privatización de la responsabilidad estatal no pueden ser allí implementados.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aseline="0" smtClean="0">
                <a:latin typeface="Calibri"/>
              </a:rPr>
              <a:t>Llegar a un acuerdo de seguridad y soberanía alimentaria entre ambos bloques que no genere impactos negativos en ninguno de sus pueblos. Armonizando las políticas agrarias con los objetivos de desarrollo económico, reducción de pobreza y de desigualdad en ambas regiones.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="1" i="1" baseline="0" smtClean="0">
                <a:latin typeface="Calibri"/>
              </a:rPr>
              <a:t>Construyendo sociedades más justas</a:t>
            </a:r>
            <a:endParaRPr lang="es-MX" b="1" i="1" baseline="0" smtClean="0">
              <a:latin typeface="Times New Roman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="1" baseline="0" smtClean="0">
                <a:latin typeface="Calibri"/>
              </a:rPr>
              <a:t>Igualdad socio-económica, los derechos humanos y la democracia en el centro de las relaciones UE y América Latina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s-MX" b="1" baseline="0" smtClean="0">
              <a:latin typeface="Times New Roman"/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s-MX" b="1" baseline="0" smtClean="0">
                <a:latin typeface="Calibri"/>
              </a:rPr>
              <a:t>Laura Becerra Pozos/ México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="1" baseline="0" smtClean="0">
                <a:latin typeface="Calibri"/>
              </a:rPr>
              <a:t>Eje 2: Una relación entre los dos continentes que impulse en ambos, todos los derechos humanos y el bienestar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="1" i="1" baseline="0" smtClean="0">
                <a:latin typeface="Calibri"/>
              </a:rPr>
              <a:t>Las relaciones Unión Europea – América Latina y el Caribe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="1" i="1" baseline="0" smtClean="0">
                <a:latin typeface="Calibri"/>
              </a:rPr>
              <a:t>Los procesos de Integración Comercial entre ambas regiones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MX" b="1" i="1" baseline="0" smtClean="0">
                <a:latin typeface="Calibri"/>
              </a:rPr>
              <a:t>La crisis presente en las dos regiones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302</Words>
  <Application>Microsoft Office PowerPoint</Application>
  <PresentationFormat>Presentación en pantalla (4:3)</PresentationFormat>
  <Paragraphs>15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FORO DE LA SOCIEDAD CIVIL UE- CELAC, 19 Y 20 DE MARZO, 2105</vt:lpstr>
      <vt:lpstr>Construyendo sociedades más justas</vt:lpstr>
      <vt:lpstr>Igualdad socio-económica, los derechos humanos y la democracia en el centro de las relaciones UE y América Latina</vt:lpstr>
      <vt:lpstr>Diapositiva 4</vt:lpstr>
      <vt:lpstr>Laura Becerra Pozos/ México</vt:lpstr>
      <vt:lpstr>Eje 2: Una relación entre los dos continentes que impulse en ambos, todos los derechos humanos y el bienestar</vt:lpstr>
      <vt:lpstr>Las relaciones Unión Europea – América Latina y el Caribe</vt:lpstr>
      <vt:lpstr>Los procesos de Integración Comercial entre ambas regiones</vt:lpstr>
      <vt:lpstr>La crisis presente en las dos regiones</vt:lpstr>
      <vt:lpstr>La Cooperación al Desarrollo</vt:lpstr>
      <vt:lpstr>Extractivismo la “nueva” cara del desarrollo</vt:lpstr>
      <vt:lpstr>Dejar de lado acuerdos de cualquier denominación con contenido de libre comercio y protección de inversiones como el mecanismo que enmarca la integración y la cooperación.</vt:lpstr>
      <vt:lpstr>Judicializar, reprimir y castigar a las corporaciones transnacionales y sus beneficiarios reales que tengan prácticas especulativas, de elusión tributaria y cualquier otro mecanismo de saqueo de los recursos públicos.</vt:lpstr>
      <vt:lpstr>Superar el extractivismo en la orientación de la gran inversión y pasar a esquemas de diversificación productiva respetando la naturaleza y teniendo en cuenta el cambio climático.</vt:lpstr>
      <vt:lpstr>Preservar para los Estados la prestación de servicios y obras públicas que por su naturaleza están contrapuestos al interés de lucro empresarial como son la salud, la seguridad social, justicia, mega-infraestructura, etc. y que tienen más bien una función social y de bienestar general. Los esquemas de asociación público-privados y otras formas de privatización de la responsabilidad estatal no pueden ser allí implementados.</vt:lpstr>
      <vt:lpstr>Llegar a un acuerdo de seguridad y soberanía alimentaria entre ambos bloques que no genere impactos negativos en ninguno de sus pueblos. Armonizando las políticas agrarias con los objetivos de desarrollo económico, reducción de pobreza y de desigualdad en ambas regiones.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FORO DE LA SOCIEDAD CIVIL UE- CELAC, 19 Y 20 DE MARZO, 2105</dc:title>
  <dc:creator>Laura Becerra</dc:creator>
  <cp:lastModifiedBy>Laura Becerra</cp:lastModifiedBy>
  <cp:revision>1</cp:revision>
  <dcterms:created xsi:type="dcterms:W3CDTF">2015-03-17T02:55:53Z</dcterms:created>
  <dcterms:modified xsi:type="dcterms:W3CDTF">2015-03-17T02:57:10Z</dcterms:modified>
</cp:coreProperties>
</file>